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4630400" cy="8229600"/>
  <p:notesSz cx="8229600" cy="14630400"/>
  <p:embeddedFontLst>
    <p:embeddedFont>
      <p:font typeface="DM Sans Semi Bold" panose="020B0604020202020204" charset="0"/>
      <p:regular r:id="rId22"/>
    </p:embeddedFont>
    <p:embeddedFont>
      <p:font typeface="Inter Medium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113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7962"/>
            <a:ext cx="720149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Introduction to Bioinformatics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70569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Bioinformatics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is an </a:t>
            </a: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interdisciplinary field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that combines: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24647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Biology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63343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Computer Science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02038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Mathematics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440733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Information Technology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4948118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 </a:t>
            </a: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store, analyze, and interpret biological data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such as DNA, RNA, and protein sequences.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580644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It helps scientists understand how biological systems work by using </a:t>
            </a: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computational tools and software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62689"/>
            <a:ext cx="63212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Sequence Alignment Tools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162062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FASTA and BLAST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3955852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When a new DNA, RNA, or protein sequence is discovered, researchers use </a:t>
            </a: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sequence alignment tools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 identify similar sequences (homology), predict function or evolutionary relationships, and locate conserved regions or mutations.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544925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Two widely used alignment tools are </a:t>
            </a:r>
            <a:r>
              <a:rPr lang="en-US" sz="1550" b="1" dirty="0">
                <a:solidFill>
                  <a:srgbClr val="3371A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FASTA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and </a:t>
            </a:r>
            <a:r>
              <a:rPr lang="en-US" sz="1550" b="1" dirty="0">
                <a:solidFill>
                  <a:srgbClr val="E282B7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BLAST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071" y="391954"/>
            <a:ext cx="4579144" cy="445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FASTA: Fast Alignment Tool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77474" y="1081248"/>
            <a:ext cx="1781770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Overview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77474" y="1558885"/>
            <a:ext cx="587930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Full Form: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FAST-All (from file extension .fasta)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7474" y="2073867"/>
            <a:ext cx="4579144" cy="45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Developed by: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David J. Lipman &amp; William R. Pearson,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1985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77474" y="2727364"/>
            <a:ext cx="5879306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Purpose: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 find regions of similarity between a query sequence and sequences in a database.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12" y="3455886"/>
            <a:ext cx="4148778" cy="414877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804660" y="1193602"/>
            <a:ext cx="1781770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How FASTA Works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804660" y="1576626"/>
            <a:ext cx="142518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804660" y="1803559"/>
            <a:ext cx="7263170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1" name="Text 8"/>
          <p:cNvSpPr/>
          <p:nvPr/>
        </p:nvSpPr>
        <p:spPr>
          <a:xfrm>
            <a:off x="6804660" y="1905238"/>
            <a:ext cx="1781770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Word Search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804660" y="2270522"/>
            <a:ext cx="7263170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Finds short matching sequence fragments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6804660" y="2747843"/>
            <a:ext cx="142518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6804660" y="2974777"/>
            <a:ext cx="7263170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5" name="Text 12"/>
          <p:cNvSpPr/>
          <p:nvPr/>
        </p:nvSpPr>
        <p:spPr>
          <a:xfrm>
            <a:off x="6804660" y="3076456"/>
            <a:ext cx="1781770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Scoring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6804660" y="3441740"/>
            <a:ext cx="7263170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Assigns scores to matches based on similarity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6804660" y="3919061"/>
            <a:ext cx="142518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6804660" y="4145994"/>
            <a:ext cx="7263170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9" name="Text 16"/>
          <p:cNvSpPr/>
          <p:nvPr/>
        </p:nvSpPr>
        <p:spPr>
          <a:xfrm>
            <a:off x="6804660" y="4247674"/>
            <a:ext cx="1781770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Extension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6804660" y="4612958"/>
            <a:ext cx="7263170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Extends matches to form longer alignments</a:t>
            </a: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6804660" y="5090279"/>
            <a:ext cx="142518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dirty="0"/>
          </a:p>
        </p:txBody>
      </p:sp>
      <p:sp>
        <p:nvSpPr>
          <p:cNvPr id="22" name="Shape 19"/>
          <p:cNvSpPr/>
          <p:nvPr/>
        </p:nvSpPr>
        <p:spPr>
          <a:xfrm>
            <a:off x="6804660" y="5317212"/>
            <a:ext cx="7263170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3" name="Text 20"/>
          <p:cNvSpPr/>
          <p:nvPr/>
        </p:nvSpPr>
        <p:spPr>
          <a:xfrm>
            <a:off x="6804660" y="5418892"/>
            <a:ext cx="1781770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Optimization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6804660" y="5784175"/>
            <a:ext cx="7263170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Refines the best alignments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8883"/>
            <a:ext cx="59601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FASTA: Uses &amp; Evaluation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05795"/>
            <a:ext cx="4215289" cy="2234922"/>
          </a:xfrm>
          <a:prstGeom prst="roundRect">
            <a:avLst>
              <a:gd name="adj" fmla="val 1332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37041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4133374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Detect homologous (similar) sequences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2148" y="4837867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Predict gene or protein functions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2148" y="5224820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Perform pairwise alignments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505795"/>
            <a:ext cx="4215408" cy="2234922"/>
          </a:xfrm>
          <a:prstGeom prst="roundRect">
            <a:avLst>
              <a:gd name="adj" fmla="val 1332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5405795" y="37041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Advantages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05795" y="4133374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Accurate for small datasets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405795" y="4520327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Works for both DNA and protein sequences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505795"/>
            <a:ext cx="4215289" cy="2234922"/>
          </a:xfrm>
          <a:prstGeom prst="roundRect">
            <a:avLst>
              <a:gd name="adj" fmla="val 1332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9819561" y="37041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Limitations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819561" y="4133374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Slower with very large databases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660083"/>
            <a:ext cx="7658100" cy="1160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BLAST: Basic Local Alignment Search Tool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42950" y="2099548"/>
            <a:ext cx="765810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Developed by:</a:t>
            </a: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Stephen Altschul and colleagues, NCBI, 1990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42950" y="2605683"/>
            <a:ext cx="765810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Purpose:</a:t>
            </a: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 quickly find </a:t>
            </a: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local regions of similarity</a:t>
            </a: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between biological sequences.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3111818"/>
            <a:ext cx="928688" cy="11144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57375" y="3297555"/>
            <a:ext cx="232183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Word Matching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857375" y="3699153"/>
            <a:ext cx="6543675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Splits query into short words (3 for proteins, 11 for DNA)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4226243"/>
            <a:ext cx="928688" cy="11144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57375" y="4411980"/>
            <a:ext cx="232183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Search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857375" y="4813578"/>
            <a:ext cx="6543675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Finds potential matches for these words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340668"/>
            <a:ext cx="928688" cy="11144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57375" y="5526405"/>
            <a:ext cx="232183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Extension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857375" y="5928003"/>
            <a:ext cx="6543675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Extends matches to form high-scoring alignments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6455093"/>
            <a:ext cx="928688" cy="111442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57375" y="6640830"/>
            <a:ext cx="232183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Scoring &amp; Statistics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857375" y="7042428"/>
            <a:ext cx="6543675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Provides alignment score and E-value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595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Types of BLAST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902863"/>
            <a:ext cx="13042821" cy="3440668"/>
          </a:xfrm>
          <a:prstGeom prst="roundRect">
            <a:avLst>
              <a:gd name="adj" fmla="val 8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91048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9887" y="3037165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Type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911923" y="3037165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Function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801410" y="3481388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99887" y="3608070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blastn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911923" y="3608070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Nucleotide vs. nucleotide database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4052292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9887" y="4178975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blastp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911923" y="4178975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Protein vs. protein database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4623197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4749879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blastx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911923" y="4749879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Translated nucleotide vs. protein database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5194102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9887" y="5320784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tblastn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911923" y="5320784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Protein vs. translated nucleotide database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01410" y="5765006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99887" y="5891689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tblastx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911923" y="5891689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Translated query vs. translated database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120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BLAST: Applications &amp; Strengths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8073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Uses of BLAST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31589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Identify similar genes or proteins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702844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Study evolutionary relationships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08979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Annotate genomes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447675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Find conserved regions or mutations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18124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Support drug discovery and functional genomics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28073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Advantages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821674" y="331589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Very fast and efficient for large databases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1674" y="402038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Provides statistical scores (E-values)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1674" y="472487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Integrated in NCBI and other platforms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1674" y="55583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Limitations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821674" y="6066830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May miss weak similarities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4821674" y="645378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Focuses on local (not full-length) alignments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5045"/>
            <a:ext cx="690324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FASTA vs. BLAST Comparison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331958"/>
            <a:ext cx="13042821" cy="4582478"/>
          </a:xfrm>
          <a:prstGeom prst="roundRect">
            <a:avLst>
              <a:gd name="adj" fmla="val 6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3957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0006" y="246626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Feature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260652" y="2466261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FASTA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080778" y="2466261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BLAST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2910483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00006" y="303716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Full Form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260652" y="3037165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FAST-All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080778" y="3037165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Basic Local Alignment Search Tool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348138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00006" y="3608070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Developed by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260652" y="3608070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Lipman &amp; Pearson (1985)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080778" y="3608070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Altschul et al. (1990)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4052292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00006" y="417897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Type of Alignment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260652" y="4178975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Global or Local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080778" y="4178975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Local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4623197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00006" y="4749879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Speed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260652" y="4749879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Slower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080778" y="4749879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Faster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801410" y="5194102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00006" y="5320784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Accuracy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4260652" y="5320784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 for small datasets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080778" y="5320784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 for large datasets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801410" y="5765006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00006" y="5891689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Output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4260652" y="5891689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Alignment score only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9080778" y="5891689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Score + E-value + Statistics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801410" y="6335911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000006" y="6462593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Best for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4260652" y="6462593"/>
            <a:ext cx="44157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Small datasets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9080778" y="6462593"/>
            <a:ext cx="45498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Large database searches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769620"/>
            <a:ext cx="7338060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Power of Sequence Alignment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0894" y="1595676"/>
            <a:ext cx="535781" cy="5357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894" y="235469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Identify Homology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00894" y="2740819"/>
            <a:ext cx="771501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Discover evolutionary relationships between sequences and trace the history of genes across species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0894" y="3669506"/>
            <a:ext cx="535781" cy="5357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0894" y="442853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Predict Function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00894" y="4814649"/>
            <a:ext cx="771501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Infer the function of unknown sequences by comparing them to well-characterized genes or proteins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0894" y="5743337"/>
            <a:ext cx="535781" cy="5357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894" y="6502360"/>
            <a:ext cx="25731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Find Conserved Regions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00894" y="6888480"/>
            <a:ext cx="771501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Locate critical functional domains and regulatory elements that are preserved across evolution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856"/>
            <a:ext cx="844819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Integration: From Data to Discovery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254091" y="28753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04580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Store biological sequences and structures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626" y="3327261"/>
            <a:ext cx="296942" cy="2969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5284" y="25230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Alignment Tools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895284" y="2952274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Compare and analyze sequences (FASTA, BLAST)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4144" y="3062585"/>
            <a:ext cx="296942" cy="2969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94463" y="424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Analysis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994463" y="4679037"/>
            <a:ext cx="38421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Interpret results and identify patterns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0557" y="4749344"/>
            <a:ext cx="296942" cy="29694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95284" y="56590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Research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895284" y="6088261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Apply findings to medicine, agriculture, and biotechnology</a:t>
            </a:r>
            <a:endParaRPr lang="en-US" sz="15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1698" y="6056412"/>
            <a:ext cx="296942" cy="29694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254091" y="54654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New Data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793790" y="5894665"/>
            <a:ext cx="394120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Submit discoveries back to databases</a:t>
            </a:r>
            <a:endParaRPr lang="en-US" sz="15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31728" y="5177611"/>
            <a:ext cx="296942" cy="2969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77421"/>
            <a:ext cx="96364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Summary: The Bioinformatics Revolution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095155"/>
            <a:ext cx="6422231" cy="1461016"/>
          </a:xfrm>
          <a:prstGeom prst="roundRect">
            <a:avLst>
              <a:gd name="adj" fmla="val 3260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92148" y="4293513"/>
            <a:ext cx="33632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Interdisciplinary Foundation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472273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Bioinformatics integrates biology and computation to analyze biological data at unprecedented scales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379" y="4095155"/>
            <a:ext cx="6422231" cy="1461016"/>
          </a:xfrm>
          <a:prstGeom prst="roundRect">
            <a:avLst>
              <a:gd name="adj" fmla="val 3260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612737" y="4293513"/>
            <a:ext cx="28010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Essential Infrastructure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2737" y="472273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Databases store and organize nucleotide, protein, and structural information for global access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5754529"/>
            <a:ext cx="6422231" cy="1778556"/>
          </a:xfrm>
          <a:prstGeom prst="roundRect">
            <a:avLst>
              <a:gd name="adj" fmla="val 2678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92148" y="59528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Powerful Tools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92148" y="6382107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FASTA and BLAST are core sequence alignment tools that enable rapid comparison and analysis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379" y="5754529"/>
            <a:ext cx="6422231" cy="1778556"/>
          </a:xfrm>
          <a:prstGeom prst="roundRect">
            <a:avLst>
              <a:gd name="adj" fmla="val 26782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737" y="5952887"/>
            <a:ext cx="27127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Transformative Impact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12737" y="6382107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Together, these tools help scientists compare, annotate, and interpret biological sequences, leading to major advances in medicine, biotechnology, and genomics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56480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What is Bioinformatics?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54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Definition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594015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"The application of computational methods to store, retrieve, analyze, and interpret biological data—particularly DNA, RNA, and protein sequences."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07688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powerful field bridges experimental biology and computational science, enabling researchers to process massive datasets and uncover patterns that would be impossible to detect manually.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41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Core Objectives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269331"/>
            <a:ext cx="4215289" cy="2572226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992148" y="246768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C977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859" y="2631281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32613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Store &amp; Organize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3690580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Manage large biological datasets including DNA, RNA, and protein sequences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2269331"/>
            <a:ext cx="4215408" cy="2572226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5405795" y="246768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C977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9506" y="2631281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5795" y="32613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Analyze &amp; Interpret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05795" y="3690580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Find relationships and patterns in biological data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2269331"/>
            <a:ext cx="4215289" cy="2572226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19561" y="246768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C9770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3272" y="2631281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19561" y="32613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Predict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19561" y="3690580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Forecast structure and function of biomolecules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93790" y="5039916"/>
            <a:ext cx="6422112" cy="1937147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992148" y="523827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C9770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5859" y="5401866"/>
            <a:ext cx="267891" cy="2678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92148" y="603194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Support Research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92148" y="6461165"/>
            <a:ext cx="60253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Enable drug discovery, genomics, and personalized medicine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414260" y="5039916"/>
            <a:ext cx="6422231" cy="1937147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24" name="Shape 18"/>
          <p:cNvSpPr/>
          <p:nvPr/>
        </p:nvSpPr>
        <p:spPr>
          <a:xfrm>
            <a:off x="7612618" y="523827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C9770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6329" y="5401866"/>
            <a:ext cx="267891" cy="2678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12618" y="603194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Integrate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12618" y="6461165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Combine biological information from multiple sources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5268"/>
            <a:ext cx="703968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Major Areas of Bioinformatics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Genomics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789759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Study of complete genomes and gene sequences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116467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Proteomics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116467" y="3789759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Study of proteins—their structures and functions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39144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Transcriptomics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439144" y="3789759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Study of RNA transcripts produced by the genome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761821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Metabolomics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0761821" y="3789759"/>
            <a:ext cx="30747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Study of small molecules (metabolites) in cells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0200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Systems Biology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93790" y="5449252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Modeling and simulation of biological systems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966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Components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1903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Databases &amp; Tools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28111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A. Databases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31970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Repositories that store biological data for easy access and retrieval.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4178022"/>
            <a:ext cx="6279356" cy="843201"/>
          </a:xfrm>
          <a:prstGeom prst="roundRect">
            <a:avLst>
              <a:gd name="adj" fmla="val 3531"/>
            </a:avLst>
          </a:prstGeom>
          <a:solidFill>
            <a:srgbClr val="BEF3E2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4480917"/>
            <a:ext cx="248007" cy="19835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38513" y="4425910"/>
            <a:ext cx="5436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Examples:</a:t>
            </a:r>
            <a:r>
              <a:rPr lang="en-US" sz="15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GenBank, EMBL, DDBJ, PDB, UniProt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24446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GenBank (NCBI, USA)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– Nucleotide sequences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563141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EMBL (Europe)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– European Molecular Biology Laboratory database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93790" y="633591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DDBJ (Japan)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– DNA Data Bank of Japan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93790" y="672286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PDB</a:t>
            </a: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– Protein Data Bank (3D protein structures)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4874" y="2811185"/>
            <a:ext cx="25347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B. Tools and Software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64874" y="331970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Used to analyze and compare biological sequences.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564874" y="381583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564874" y="4356616"/>
            <a:ext cx="6279356" cy="843201"/>
          </a:xfrm>
          <a:prstGeom prst="roundRect">
            <a:avLst>
              <a:gd name="adj" fmla="val 3531"/>
            </a:avLst>
          </a:prstGeom>
          <a:solidFill>
            <a:srgbClr val="BEF3E2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32" y="4659511"/>
            <a:ext cx="248007" cy="19835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209598" y="4604504"/>
            <a:ext cx="5436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Examples:</a:t>
            </a:r>
            <a:r>
              <a:rPr lang="en-US" sz="15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BLAST, FASTA, Clustal Omega, PyMOL, MEGA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4132"/>
            <a:ext cx="72163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Applications of Bioinformatics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41044"/>
            <a:ext cx="6422231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641044"/>
            <a:ext cx="91440" cy="1189196"/>
          </a:xfrm>
          <a:prstGeom prst="roundRect">
            <a:avLst>
              <a:gd name="adj" fmla="val 32558"/>
            </a:avLst>
          </a:prstGeom>
          <a:solidFill>
            <a:srgbClr val="1C9770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8622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Gene Identification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291483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 identification and genome annotation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641044"/>
            <a:ext cx="6422231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2641044"/>
            <a:ext cx="91440" cy="1189196"/>
          </a:xfrm>
          <a:prstGeom prst="roundRect">
            <a:avLst>
              <a:gd name="adj" fmla="val 32558"/>
            </a:avLst>
          </a:prstGeom>
          <a:solidFill>
            <a:srgbClr val="1C9770"/>
          </a:solidFill>
          <a:ln/>
        </p:spPr>
      </p:sp>
      <p:sp>
        <p:nvSpPr>
          <p:cNvPr id="9" name="Text 7"/>
          <p:cNvSpPr/>
          <p:nvPr/>
        </p:nvSpPr>
        <p:spPr>
          <a:xfrm>
            <a:off x="7704177" y="28622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Protein Modeling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3291483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Protein modeling and structure prediction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028599"/>
            <a:ext cx="6422231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028599"/>
            <a:ext cx="91440" cy="1189196"/>
          </a:xfrm>
          <a:prstGeom prst="roundRect">
            <a:avLst>
              <a:gd name="adj" fmla="val 32558"/>
            </a:avLst>
          </a:prstGeom>
          <a:solidFill>
            <a:srgbClr val="1C9770"/>
          </a:solidFill>
          <a:ln/>
        </p:spPr>
      </p:sp>
      <p:sp>
        <p:nvSpPr>
          <p:cNvPr id="13" name="Text 11"/>
          <p:cNvSpPr/>
          <p:nvPr/>
        </p:nvSpPr>
        <p:spPr>
          <a:xfrm>
            <a:off x="1083588" y="424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Evolutionary Studies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3588" y="4679037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Phylogenetic analysis and evolutionary relationships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028599"/>
            <a:ext cx="6422231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028599"/>
            <a:ext cx="91440" cy="1189196"/>
          </a:xfrm>
          <a:prstGeom prst="roundRect">
            <a:avLst>
              <a:gd name="adj" fmla="val 32558"/>
            </a:avLst>
          </a:prstGeom>
          <a:solidFill>
            <a:srgbClr val="1C9770"/>
          </a:solidFill>
          <a:ln/>
        </p:spPr>
      </p:sp>
      <p:sp>
        <p:nvSpPr>
          <p:cNvPr id="17" name="Text 15"/>
          <p:cNvSpPr/>
          <p:nvPr/>
        </p:nvSpPr>
        <p:spPr>
          <a:xfrm>
            <a:off x="7704177" y="424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Drug Discovery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04177" y="4679037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Drug design and discovery processes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93790" y="5416153"/>
            <a:ext cx="6422231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70930" y="5416153"/>
            <a:ext cx="91440" cy="1189196"/>
          </a:xfrm>
          <a:prstGeom prst="roundRect">
            <a:avLst>
              <a:gd name="adj" fmla="val 32558"/>
            </a:avLst>
          </a:prstGeom>
          <a:solidFill>
            <a:srgbClr val="1C9770"/>
          </a:solidFill>
          <a:ln/>
        </p:spPr>
      </p:sp>
      <p:sp>
        <p:nvSpPr>
          <p:cNvPr id="21" name="Text 19"/>
          <p:cNvSpPr/>
          <p:nvPr/>
        </p:nvSpPr>
        <p:spPr>
          <a:xfrm>
            <a:off x="1083588" y="5637371"/>
            <a:ext cx="26748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Personalized Medicine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083588" y="6066592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Tailored treatments based on genetic profiles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7414379" y="5416153"/>
            <a:ext cx="6422231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1519" y="5416153"/>
            <a:ext cx="91440" cy="1189196"/>
          </a:xfrm>
          <a:prstGeom prst="roundRect">
            <a:avLst>
              <a:gd name="adj" fmla="val 32558"/>
            </a:avLst>
          </a:prstGeom>
          <a:solidFill>
            <a:srgbClr val="1C9770"/>
          </a:solidFill>
          <a:ln/>
        </p:spPr>
      </p:sp>
      <p:sp>
        <p:nvSpPr>
          <p:cNvPr id="25" name="Text 23"/>
          <p:cNvSpPr/>
          <p:nvPr/>
        </p:nvSpPr>
        <p:spPr>
          <a:xfrm>
            <a:off x="7704177" y="56373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Agricultural Biotech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704177" y="6066592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Crop improvement and agricultural biotechnology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520184"/>
            <a:ext cx="5849541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Bioinformatics Databases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6642" y="1186934"/>
            <a:ext cx="7247215" cy="472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Organized Collections of Biological Data</a:t>
            </a:r>
            <a:endParaRPr lang="en-US" sz="2950" dirty="0"/>
          </a:p>
        </p:txBody>
      </p:sp>
      <p:sp>
        <p:nvSpPr>
          <p:cNvPr id="4" name="Text 2"/>
          <p:cNvSpPr/>
          <p:nvPr/>
        </p:nvSpPr>
        <p:spPr>
          <a:xfrm>
            <a:off x="756642" y="2113836"/>
            <a:ext cx="7006709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Bioinformatics databases are </a:t>
            </a: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organized collections of biological data</a:t>
            </a: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(DNA, RNA, proteins, pathways, etc.) stored electronically for easy access, search, and analysis.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56642" y="3192066"/>
            <a:ext cx="7006709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They are essential because modern biology generates </a:t>
            </a:r>
            <a:r>
              <a:rPr lang="en-US" sz="1450" b="1" dirty="0">
                <a:solidFill>
                  <a:srgbClr val="3371A5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huge volumes of data</a:t>
            </a: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that must be stored, processed, and shared systematically.</a:t>
            </a:r>
            <a:endParaRPr lang="en-US" sz="1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458" y="2156341"/>
            <a:ext cx="5648801" cy="56488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498277"/>
            <a:ext cx="4529733" cy="566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Primary Databases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24733" y="1136928"/>
            <a:ext cx="251829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Raw Experimental Data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24733" y="1691640"/>
            <a:ext cx="1318093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Primary databases contain </a:t>
            </a:r>
            <a:r>
              <a:rPr lang="en-US" sz="14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raw experimental data</a:t>
            </a: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submitted directly by researchers. Data is original and unprocessed.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24733" y="2457093"/>
            <a:ext cx="6499860" cy="1338501"/>
          </a:xfrm>
          <a:prstGeom prst="roundRect">
            <a:avLst>
              <a:gd name="adj" fmla="val 8198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724733" y="2434233"/>
            <a:ext cx="6499860" cy="91440"/>
          </a:xfrm>
          <a:prstGeom prst="roundRect">
            <a:avLst>
              <a:gd name="adj" fmla="val 29723"/>
            </a:avLst>
          </a:prstGeom>
          <a:solidFill>
            <a:srgbClr val="1C9770"/>
          </a:solidFill>
          <a:ln/>
        </p:spPr>
      </p:sp>
      <p:sp>
        <p:nvSpPr>
          <p:cNvPr id="7" name="Shape 5"/>
          <p:cNvSpPr/>
          <p:nvPr/>
        </p:nvSpPr>
        <p:spPr>
          <a:xfrm>
            <a:off x="3702903" y="2185392"/>
            <a:ext cx="543520" cy="543520"/>
          </a:xfrm>
          <a:prstGeom prst="roundRect">
            <a:avLst>
              <a:gd name="adj" fmla="val 168237"/>
            </a:avLst>
          </a:prstGeom>
          <a:solidFill>
            <a:srgbClr val="1C9770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5900" y="2348389"/>
            <a:ext cx="217408" cy="21740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28688" y="2910007"/>
            <a:ext cx="22924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GenBank (NCBI, USA)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28688" y="3301722"/>
            <a:ext cx="609195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Nucleotide sequences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405688" y="2457093"/>
            <a:ext cx="6499979" cy="1338501"/>
          </a:xfrm>
          <a:prstGeom prst="roundRect">
            <a:avLst>
              <a:gd name="adj" fmla="val 8198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7405688" y="2434233"/>
            <a:ext cx="6499979" cy="91440"/>
          </a:xfrm>
          <a:prstGeom prst="roundRect">
            <a:avLst>
              <a:gd name="adj" fmla="val 29723"/>
            </a:avLst>
          </a:prstGeom>
          <a:solidFill>
            <a:srgbClr val="1C9770"/>
          </a:solidFill>
          <a:ln/>
        </p:spPr>
      </p:sp>
      <p:sp>
        <p:nvSpPr>
          <p:cNvPr id="13" name="Shape 10"/>
          <p:cNvSpPr/>
          <p:nvPr/>
        </p:nvSpPr>
        <p:spPr>
          <a:xfrm>
            <a:off x="10383857" y="2185392"/>
            <a:ext cx="543520" cy="543520"/>
          </a:xfrm>
          <a:prstGeom prst="roundRect">
            <a:avLst>
              <a:gd name="adj" fmla="val 168237"/>
            </a:avLst>
          </a:prstGeom>
          <a:solidFill>
            <a:srgbClr val="1C9770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6854" y="2348389"/>
            <a:ext cx="217408" cy="21740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09642" y="2910007"/>
            <a:ext cx="226480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EMBL (Europe)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09642" y="3301722"/>
            <a:ext cx="609207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European Molecular Biology Laboratory database</a:t>
            </a:r>
            <a:endParaRPr lang="en-US" sz="1400" dirty="0"/>
          </a:p>
        </p:txBody>
      </p:sp>
      <p:sp>
        <p:nvSpPr>
          <p:cNvPr id="17" name="Shape 13"/>
          <p:cNvSpPr/>
          <p:nvPr/>
        </p:nvSpPr>
        <p:spPr>
          <a:xfrm>
            <a:off x="724733" y="4248388"/>
            <a:ext cx="6499860" cy="1338501"/>
          </a:xfrm>
          <a:prstGeom prst="roundRect">
            <a:avLst>
              <a:gd name="adj" fmla="val 8198"/>
            </a:avLst>
          </a:prstGeom>
          <a:solidFill>
            <a:srgbClr val="FFFFFF"/>
          </a:solidFill>
          <a:ln/>
        </p:spPr>
      </p:sp>
      <p:sp>
        <p:nvSpPr>
          <p:cNvPr id="18" name="Shape 14"/>
          <p:cNvSpPr/>
          <p:nvPr/>
        </p:nvSpPr>
        <p:spPr>
          <a:xfrm>
            <a:off x="724733" y="4225528"/>
            <a:ext cx="6499860" cy="91440"/>
          </a:xfrm>
          <a:prstGeom prst="roundRect">
            <a:avLst>
              <a:gd name="adj" fmla="val 29723"/>
            </a:avLst>
          </a:prstGeom>
          <a:solidFill>
            <a:srgbClr val="1C9770"/>
          </a:solidFill>
          <a:ln/>
        </p:spPr>
      </p:sp>
      <p:sp>
        <p:nvSpPr>
          <p:cNvPr id="19" name="Shape 15"/>
          <p:cNvSpPr/>
          <p:nvPr/>
        </p:nvSpPr>
        <p:spPr>
          <a:xfrm>
            <a:off x="3702903" y="3976688"/>
            <a:ext cx="543520" cy="543520"/>
          </a:xfrm>
          <a:prstGeom prst="roundRect">
            <a:avLst>
              <a:gd name="adj" fmla="val 168237"/>
            </a:avLst>
          </a:prstGeom>
          <a:solidFill>
            <a:srgbClr val="1C9770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5900" y="4139684"/>
            <a:ext cx="217408" cy="21740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28688" y="4701302"/>
            <a:ext cx="226480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DDBJ (Japan)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28688" y="5093018"/>
            <a:ext cx="609195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DNA Data Bank of Japan</a:t>
            </a:r>
            <a:endParaRPr lang="en-US" sz="1400" dirty="0"/>
          </a:p>
        </p:txBody>
      </p:sp>
      <p:sp>
        <p:nvSpPr>
          <p:cNvPr id="23" name="Shape 18"/>
          <p:cNvSpPr/>
          <p:nvPr/>
        </p:nvSpPr>
        <p:spPr>
          <a:xfrm>
            <a:off x="7405688" y="4248388"/>
            <a:ext cx="6499979" cy="1338501"/>
          </a:xfrm>
          <a:prstGeom prst="roundRect">
            <a:avLst>
              <a:gd name="adj" fmla="val 8198"/>
            </a:avLst>
          </a:prstGeom>
          <a:solidFill>
            <a:srgbClr val="FFFFFF"/>
          </a:solidFill>
          <a:ln/>
        </p:spPr>
      </p:sp>
      <p:sp>
        <p:nvSpPr>
          <p:cNvPr id="24" name="Shape 19"/>
          <p:cNvSpPr/>
          <p:nvPr/>
        </p:nvSpPr>
        <p:spPr>
          <a:xfrm>
            <a:off x="7405688" y="4225528"/>
            <a:ext cx="6499979" cy="91440"/>
          </a:xfrm>
          <a:prstGeom prst="roundRect">
            <a:avLst>
              <a:gd name="adj" fmla="val 29723"/>
            </a:avLst>
          </a:prstGeom>
          <a:solidFill>
            <a:srgbClr val="1C9770"/>
          </a:solidFill>
          <a:ln/>
        </p:spPr>
      </p:sp>
      <p:sp>
        <p:nvSpPr>
          <p:cNvPr id="25" name="Shape 20"/>
          <p:cNvSpPr/>
          <p:nvPr/>
        </p:nvSpPr>
        <p:spPr>
          <a:xfrm>
            <a:off x="10383857" y="3976688"/>
            <a:ext cx="543520" cy="543520"/>
          </a:xfrm>
          <a:prstGeom prst="roundRect">
            <a:avLst>
              <a:gd name="adj" fmla="val 168237"/>
            </a:avLst>
          </a:prstGeom>
          <a:solidFill>
            <a:srgbClr val="1C9770"/>
          </a:solidFill>
          <a:ln/>
        </p:spPr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6854" y="4139684"/>
            <a:ext cx="217408" cy="217408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609642" y="4701302"/>
            <a:ext cx="226480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PDB</a:t>
            </a:r>
            <a:endParaRPr lang="en-US" sz="1750" dirty="0"/>
          </a:p>
        </p:txBody>
      </p:sp>
      <p:sp>
        <p:nvSpPr>
          <p:cNvPr id="28" name="Text 22"/>
          <p:cNvSpPr/>
          <p:nvPr/>
        </p:nvSpPr>
        <p:spPr>
          <a:xfrm>
            <a:off x="7609642" y="5093018"/>
            <a:ext cx="609207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Protein Data Bank (3D protein structures)</a:t>
            </a:r>
            <a:endParaRPr lang="en-US" sz="1400" dirty="0"/>
          </a:p>
        </p:txBody>
      </p:sp>
      <p:sp>
        <p:nvSpPr>
          <p:cNvPr id="29" name="Shape 23"/>
          <p:cNvSpPr/>
          <p:nvPr/>
        </p:nvSpPr>
        <p:spPr>
          <a:xfrm>
            <a:off x="724733" y="5881266"/>
            <a:ext cx="13180933" cy="30242"/>
          </a:xfrm>
          <a:prstGeom prst="rect">
            <a:avLst/>
          </a:prstGeom>
          <a:solidFill>
            <a:srgbClr val="464646">
              <a:alpha val="50000"/>
            </a:srgbClr>
          </a:solidFill>
          <a:ln/>
        </p:spPr>
      </p:sp>
      <p:sp>
        <p:nvSpPr>
          <p:cNvPr id="30" name="Text 24"/>
          <p:cNvSpPr/>
          <p:nvPr/>
        </p:nvSpPr>
        <p:spPr>
          <a:xfrm>
            <a:off x="724733" y="6183154"/>
            <a:ext cx="226480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Uses</a:t>
            </a:r>
            <a:endParaRPr lang="en-US" sz="1750" dirty="0"/>
          </a:p>
        </p:txBody>
      </p:sp>
      <p:sp>
        <p:nvSpPr>
          <p:cNvPr id="31" name="Text 25"/>
          <p:cNvSpPr/>
          <p:nvPr/>
        </p:nvSpPr>
        <p:spPr>
          <a:xfrm>
            <a:off x="724733" y="6737866"/>
            <a:ext cx="1318093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Sequence comparison and gene identification</a:t>
            </a:r>
            <a:endParaRPr lang="en-US" sz="1400" dirty="0"/>
          </a:p>
        </p:txBody>
      </p:sp>
      <p:sp>
        <p:nvSpPr>
          <p:cNvPr id="32" name="Text 26"/>
          <p:cNvSpPr/>
          <p:nvPr/>
        </p:nvSpPr>
        <p:spPr>
          <a:xfrm>
            <a:off x="724733" y="7091124"/>
            <a:ext cx="1318093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Structural and functional modeling</a:t>
            </a:r>
            <a:endParaRPr lang="en-US" sz="1400" dirty="0"/>
          </a:p>
        </p:txBody>
      </p:sp>
      <p:sp>
        <p:nvSpPr>
          <p:cNvPr id="33" name="Text 27"/>
          <p:cNvSpPr/>
          <p:nvPr/>
        </p:nvSpPr>
        <p:spPr>
          <a:xfrm>
            <a:off x="724733" y="7444383"/>
            <a:ext cx="1318093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Base data source for other databases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08040"/>
            <a:ext cx="4866918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Secondary Databases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7235" y="1157645"/>
            <a:ext cx="2796183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Curated &amp; Analyzed Data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37235" y="1887855"/>
            <a:ext cx="635317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Secondary databases contain </a:t>
            </a: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interpreted, curated, or analyzed data</a:t>
            </a: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derived from primary sources. They include annotations, motifs, and functional predictions.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37235" y="2956560"/>
            <a:ext cx="23038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Examples: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37235" y="3428762"/>
            <a:ext cx="63531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Pfam</a:t>
            </a: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– Protein families and domains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37235" y="3787973"/>
            <a:ext cx="63531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PROSITE</a:t>
            </a: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– Protein patterns and motifs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37235" y="4147185"/>
            <a:ext cx="63531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InterPro</a:t>
            </a: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– Integrated protein family information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37235" y="4506397"/>
            <a:ext cx="63531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Swiss-Prot / UniProtKB</a:t>
            </a: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– Curated protein data with functional info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37235" y="4967049"/>
            <a:ext cx="63531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37235" y="5446157"/>
            <a:ext cx="23038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Uses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737235" y="5918359"/>
            <a:ext cx="63531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Predicting protein function and structure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37235" y="6277570"/>
            <a:ext cx="63531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Identifying conserved regions or motifs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37235" y="6636782"/>
            <a:ext cx="63531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Supporting evolutionary and functional studies</a:t>
            </a:r>
            <a:endParaRPr lang="en-US" sz="14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10" y="1929289"/>
            <a:ext cx="5112663" cy="511266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47610" y="7249239"/>
            <a:ext cx="23038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1166</Words>
  <Application>Microsoft Office PowerPoint</Application>
  <PresentationFormat>Custom</PresentationFormat>
  <Paragraphs>232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DM Sans Light</vt:lpstr>
      <vt:lpstr>Arial</vt:lpstr>
      <vt:lpstr>DM Sans Semi Bold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vaishnavishedge97@gmail.com</cp:lastModifiedBy>
  <cp:revision>2</cp:revision>
  <dcterms:created xsi:type="dcterms:W3CDTF">2025-11-04T16:14:54Z</dcterms:created>
  <dcterms:modified xsi:type="dcterms:W3CDTF">2025-11-06T02:35:55Z</dcterms:modified>
</cp:coreProperties>
</file>